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2" r:id="rId6"/>
    <p:sldId id="261" r:id="rId7"/>
    <p:sldId id="264" r:id="rId8"/>
    <p:sldId id="263" r:id="rId9"/>
    <p:sldId id="259" r:id="rId10"/>
    <p:sldId id="269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talog\Prace%20r&#243;&#380;ne\UM&#321;\Strategia%202030%20&#321;&#243;d&#378;%20jutra\rozpatrzenie%20uwag%20I%20etap%20konsultacji\procen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talog\Prace%20r&#243;&#380;ne\UM&#321;\Strategia%202030%20&#321;&#243;d&#378;%20jutra\rozpatrzenie%20uwag%20I%20etap%20konsultacji\procen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talog\Prace%20r&#243;&#380;ne\UM&#321;\Strategia%202030%20&#321;&#243;d&#378;%20jutra\rozpatrzenie%20uwag%20I%20etap%20konsultacji\procen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Rozpatrzenie</a:t>
            </a:r>
            <a:r>
              <a:rPr lang="pl-PL" baseline="0" dirty="0"/>
              <a:t> zgłoszonych uwag (łącznie)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EE-4056-9E34-137A3F8D975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EE-4056-9E34-137A3F8D975D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EE-4056-9E34-137A3F8D97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EE-4056-9E34-137A3F8D975D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DEE-4056-9E34-137A3F8D97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Arkusz1!$A$3:$A$7</c:f>
              <c:strCache>
                <c:ptCount val="4"/>
                <c:pt idx="0">
                  <c:v>uwzględnione</c:v>
                </c:pt>
                <c:pt idx="1">
                  <c:v>częściowo uwzględniono</c:v>
                </c:pt>
                <c:pt idx="2">
                  <c:v>nieuwzględniono</c:v>
                </c:pt>
                <c:pt idx="3">
                  <c:v>do dalszych analiz</c:v>
                </c:pt>
              </c:strCache>
            </c:strRef>
          </c:cat>
          <c:val>
            <c:numRef>
              <c:f>Arkusz1!$E$3:$E$7</c:f>
              <c:numCache>
                <c:formatCode>General</c:formatCode>
                <c:ptCount val="5"/>
                <c:pt idx="0">
                  <c:v>633</c:v>
                </c:pt>
                <c:pt idx="1">
                  <c:v>284</c:v>
                </c:pt>
                <c:pt idx="2">
                  <c:v>23</c:v>
                </c:pt>
                <c:pt idx="3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EE-4056-9E34-137A3F8D9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Rozpatrzenie</a:t>
            </a:r>
            <a:r>
              <a:rPr lang="pl-PL" baseline="0" dirty="0"/>
              <a:t> zgłoszonych uwag (łącznie)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Rozpatrzenie</a:t>
            </a:r>
            <a:r>
              <a:rPr lang="pl-PL" baseline="0" dirty="0"/>
              <a:t> zgłoszonych uwag (łącznie)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13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57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0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00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21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35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00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69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26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9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12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4C35-D786-4904-ACEC-265B5DD60FEA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EF7F-7993-489D-BAFD-CED0263C5E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7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6526" y="1823821"/>
            <a:ext cx="9144000" cy="3199116"/>
          </a:xfrm>
        </p:spPr>
        <p:txBody>
          <a:bodyPr>
            <a:normAutofit fontScale="90000"/>
          </a:bodyPr>
          <a:lstStyle/>
          <a:p>
            <a:r>
              <a:rPr lang="pl-PL" b="1"/>
              <a:t>Zmiany </a:t>
            </a:r>
            <a:br>
              <a:rPr lang="pl-PL" b="1" dirty="0"/>
            </a:br>
            <a:r>
              <a:rPr lang="pl-PL" b="1" dirty="0"/>
              <a:t>w projekcie Strategii Rozwoju Miasta Łodzi 2030+ </a:t>
            </a:r>
            <a:br>
              <a:rPr lang="pl-PL" b="1" dirty="0"/>
            </a:br>
            <a:r>
              <a:rPr lang="pl-PL" b="1" dirty="0"/>
              <a:t>po I etapie konsultacji</a:t>
            </a:r>
          </a:p>
        </p:txBody>
      </p:sp>
    </p:spTree>
    <p:extLst>
      <p:ext uri="{BB962C8B-B14F-4D97-AF65-F5344CB8AC3E}">
        <p14:creationId xmlns:p14="http://schemas.microsoft.com/office/powerpoint/2010/main" val="137287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690689"/>
            <a:ext cx="12192000" cy="5167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75989" y="1916482"/>
            <a:ext cx="11716011" cy="49415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Drugi etap konsultacji projektu Strategii z mieszkańcami oraz konsultacje z podmiotami zewnętrznymi </a:t>
            </a:r>
            <a:r>
              <a:rPr lang="pl-PL" b="1" dirty="0"/>
              <a:t>(I/II kwartał 2021- 35 dni)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Przeprowadzenie strategicznej oceny oddziaływania na środowisko </a:t>
            </a:r>
            <a:r>
              <a:rPr lang="pl-PL" b="1" dirty="0"/>
              <a:t>(II kwartał 2021)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Przeprowadzenie ewaluacji trafności, przewidywanej skuteczności i efektywności realizacji Strategii </a:t>
            </a:r>
            <a:br>
              <a:rPr lang="pl-PL" dirty="0"/>
            </a:br>
            <a:r>
              <a:rPr lang="pl-PL" dirty="0"/>
              <a:t>(ex </a:t>
            </a:r>
            <a:r>
              <a:rPr lang="pl-PL" dirty="0" err="1"/>
              <a:t>ante</a:t>
            </a:r>
            <a:r>
              <a:rPr lang="pl-PL" dirty="0"/>
              <a:t>) </a:t>
            </a:r>
            <a:r>
              <a:rPr lang="pl-PL" b="1" dirty="0"/>
              <a:t>(II kwartał 2021)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Ustosunkowanie się do uwag z konsultacji w formie Raportu z konsultacji </a:t>
            </a:r>
            <a:r>
              <a:rPr lang="pl-PL" b="1" dirty="0"/>
              <a:t>(II kwartał 2021 – max. 30 dni)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Opracowanie projektu Strategii po konsultacjach i przedstawienie go  Radzie Miejskiej </a:t>
            </a:r>
            <a:r>
              <a:rPr lang="pl-PL" b="1" dirty="0"/>
              <a:t>(2021)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873CA3A-EEAF-46E4-9AFD-779423FA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917"/>
            <a:ext cx="10515600" cy="1325563"/>
          </a:xfrm>
        </p:spPr>
        <p:txBody>
          <a:bodyPr/>
          <a:lstStyle/>
          <a:p>
            <a:r>
              <a:rPr lang="pl-PL" dirty="0"/>
              <a:t>Dalsze kroki</a:t>
            </a:r>
          </a:p>
        </p:txBody>
      </p:sp>
    </p:spTree>
    <p:extLst>
      <p:ext uri="{BB962C8B-B14F-4D97-AF65-F5344CB8AC3E}">
        <p14:creationId xmlns:p14="http://schemas.microsoft.com/office/powerpoint/2010/main" val="360891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7474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Dziękuję za uwagę</a:t>
            </a:r>
          </a:p>
        </p:txBody>
      </p:sp>
      <p:pic>
        <p:nvPicPr>
          <p:cNvPr id="5" name="Picture 6" descr="strategia__okladka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583" y="2333342"/>
            <a:ext cx="2560833" cy="3537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701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16973"/>
            <a:ext cx="10515600" cy="973715"/>
          </a:xfrm>
        </p:spPr>
        <p:txBody>
          <a:bodyPr>
            <a:normAutofit/>
          </a:bodyPr>
          <a:lstStyle/>
          <a:p>
            <a:r>
              <a:rPr lang="pl-PL" sz="3600" b="1" dirty="0"/>
              <a:t>Podsumowanie I etapu konsultacji społecznych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271338"/>
              </p:ext>
            </p:extLst>
          </p:nvPr>
        </p:nvGraphicFramePr>
        <p:xfrm>
          <a:off x="5669973" y="1409989"/>
          <a:ext cx="517813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52055" y="1995055"/>
            <a:ext cx="5330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udział wzięło ponad 1100 osób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zgłoszono 1455 uwag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 tym 338 opinii nie zawierających postulatów co do treści strategii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ponad 80% uwag uwzględniono, tylko 2% odrzucono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najczęściej wskazywanymi obszarami tematycznymi, były kolejno: bezpieczne miasto, rewitalizacja, miasto zeroemisyjne i czyste, miasto ogród i miasto sprawnej administracji</a:t>
            </a:r>
          </a:p>
        </p:txBody>
      </p:sp>
    </p:spTree>
    <p:extLst>
      <p:ext uri="{BB962C8B-B14F-4D97-AF65-F5344CB8AC3E}">
        <p14:creationId xmlns:p14="http://schemas.microsoft.com/office/powerpoint/2010/main" val="127335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16973"/>
            <a:ext cx="10515600" cy="973715"/>
          </a:xfrm>
        </p:spPr>
        <p:txBody>
          <a:bodyPr>
            <a:normAutofit/>
          </a:bodyPr>
          <a:lstStyle/>
          <a:p>
            <a:r>
              <a:rPr lang="pl-PL" sz="3600" b="1" dirty="0"/>
              <a:t>Podsumowanie I etapu konsultacji społecznych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669973" y="1409989"/>
          <a:ext cx="517813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52055" y="1514010"/>
            <a:ext cx="105017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Opisując wizję Łodzi za 10 lat ankietowani wskazywali na działania z zakresu: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rozwoju zieleni, w tym pod kątem przestrzeni do rekreacji i czynnego wypoczynku (ok. 13%)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ekologii, w tym jakości powietrza (ponad 11%)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rewitalizacji (10%)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sprawnego transportu zwłaszcza komunikacji zbiorowej, rowerowej i przestrzeni pieszych (ponad 9%)</a:t>
            </a:r>
          </a:p>
          <a:p>
            <a:r>
              <a:rPr lang="pl-PL" dirty="0"/>
              <a:t> Wielokrotnie (pow. 5%) pojawiały się propozycje dotyczące: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tożsamości miasta związanej z dziedzictwem architektonicznym, ale także wielokulturowością, otwartością i tolerancją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rozwoju kultury, dostępu do kultury, kreatywności i dziedzictwa filmowego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czystości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bezpieczeństwa.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inne: zarządzanie przestrzenią miejską i jej planowanie (w tym dla wszystkich grup użytkowników), zdrowie, edukacja, partycypacja i współdecydowanie, gospodarka w tym przedsiębiorczość, sprawność administracji, wdrożenie technologii cyfrowych, jakość życia, jakość pracy i możliwość spełnienia zawodowego</a:t>
            </a:r>
          </a:p>
        </p:txBody>
      </p:sp>
    </p:spTree>
    <p:extLst>
      <p:ext uri="{BB962C8B-B14F-4D97-AF65-F5344CB8AC3E}">
        <p14:creationId xmlns:p14="http://schemas.microsoft.com/office/powerpoint/2010/main" val="53115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16973"/>
            <a:ext cx="10515600" cy="973715"/>
          </a:xfrm>
        </p:spPr>
        <p:txBody>
          <a:bodyPr>
            <a:normAutofit/>
          </a:bodyPr>
          <a:lstStyle/>
          <a:p>
            <a:r>
              <a:rPr lang="pl-PL" sz="3600" b="1" dirty="0"/>
              <a:t>Podsumowanie I etapu konsultacji społecznych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669973" y="1409989"/>
          <a:ext cx="517813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91" y="1438149"/>
            <a:ext cx="8423564" cy="432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6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9975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dirty="0"/>
              <a:t>Wprowadzenie zapisów dotykających</a:t>
            </a:r>
            <a:br>
              <a:rPr lang="pl-PL" sz="3600" b="1" dirty="0"/>
            </a:br>
            <a:r>
              <a:rPr lang="pl-PL" sz="3600" b="1" dirty="0"/>
              <a:t> bieżących trendów i działań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97125"/>
            <a:ext cx="9344891" cy="4351338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wprowadzenie do obszaru „miasto wartości za cenę” działań związanych z upowszechnieniem pracy zdalnej.</a:t>
            </a:r>
          </a:p>
          <a:p>
            <a:pPr lvl="0"/>
            <a:r>
              <a:rPr lang="pl-PL" sz="2400" dirty="0"/>
              <a:t>wskazanie działań mających prowadzić do zachęcania obcokrajowców do przenoszenia się do Łodzi i zatrzymania ich w mieście</a:t>
            </a:r>
          </a:p>
          <a:p>
            <a:r>
              <a:rPr lang="pl-PL" sz="2400" dirty="0"/>
              <a:t>wskazanie, które elementy strategii w sposób szczególny przyczyniać się będą do wdrożenia Europejskiego Zielonego Ładu</a:t>
            </a:r>
          </a:p>
          <a:p>
            <a:pPr lvl="0"/>
            <a:endParaRPr lang="pl-PL" sz="2400" dirty="0"/>
          </a:p>
          <a:p>
            <a:pPr lvl="0"/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2707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8512" y="638827"/>
            <a:ext cx="10515600" cy="1325563"/>
          </a:xfrm>
        </p:spPr>
        <p:txBody>
          <a:bodyPr/>
          <a:lstStyle/>
          <a:p>
            <a:r>
              <a:rPr lang="pl-PL" b="1" dirty="0"/>
              <a:t>Uzupełnienia zapisów celu I (cz. 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6611" y="1701344"/>
            <a:ext cx="10515600" cy="5532437"/>
          </a:xfrm>
        </p:spPr>
        <p:txBody>
          <a:bodyPr>
            <a:normAutofit/>
          </a:bodyPr>
          <a:lstStyle/>
          <a:p>
            <a:r>
              <a:rPr lang="pl-PL" sz="2400" dirty="0"/>
              <a:t>wprowadzenie zapisów wskazujących rozwój transportu kolejowego </a:t>
            </a:r>
            <a:br>
              <a:rPr lang="pl-PL" sz="2400" dirty="0"/>
            </a:br>
            <a:r>
              <a:rPr lang="pl-PL" sz="2400" dirty="0"/>
              <a:t>i węzłów z transportem kolejowym</a:t>
            </a:r>
          </a:p>
          <a:p>
            <a:r>
              <a:rPr lang="pl-PL" sz="2400" dirty="0"/>
              <a:t>wprowadzenia działań związanych z oświetleniem przestrzeni publicznych w obszarze „bezpieczne miasto”</a:t>
            </a:r>
          </a:p>
          <a:p>
            <a:r>
              <a:rPr lang="pl-PL" sz="2400" dirty="0"/>
              <a:t>wprowadzenie korekty zapisów akcentujących poprawę poczucia bezpieczeństwa</a:t>
            </a:r>
          </a:p>
          <a:p>
            <a:r>
              <a:rPr lang="pl-PL" sz="2400" dirty="0"/>
              <a:t>wzmocnienie zapisów dotyczących dowartościowania centrum </a:t>
            </a:r>
            <a:br>
              <a:rPr lang="pl-PL" sz="2400" dirty="0"/>
            </a:br>
            <a:r>
              <a:rPr lang="pl-PL" sz="2400" dirty="0"/>
              <a:t>i ograniczenia rozlewania się zabudowy mieszkaniowej</a:t>
            </a:r>
          </a:p>
          <a:p>
            <a:pPr lvl="0"/>
            <a:r>
              <a:rPr lang="pl-PL" sz="2400" dirty="0"/>
              <a:t>wskazanie na powiązanie błękitno-zielonej infrastruktury z działaniami na rzecz poprawy odporności na zmiany klimatu</a:t>
            </a:r>
          </a:p>
        </p:txBody>
      </p:sp>
    </p:spTree>
    <p:extLst>
      <p:ext uri="{BB962C8B-B14F-4D97-AF65-F5344CB8AC3E}">
        <p14:creationId xmlns:p14="http://schemas.microsoft.com/office/powerpoint/2010/main" val="235924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3981" y="2310564"/>
            <a:ext cx="10515600" cy="5532437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dowartościowanie działań związanych z uwzględnieniem potrzeb osób </a:t>
            </a:r>
            <a:br>
              <a:rPr lang="pl-PL" sz="2400" dirty="0"/>
            </a:br>
            <a:r>
              <a:rPr lang="pl-PL" sz="2400" dirty="0"/>
              <a:t>z niepełnosprawnością, perspektywy i potrzeb dzieci oraz rodzin</a:t>
            </a:r>
          </a:p>
          <a:p>
            <a:pPr lvl="0"/>
            <a:r>
              <a:rPr lang="pl-PL" sz="2400" dirty="0"/>
              <a:t>wprowadzenie zapisu dot. opieki podczas ciąży i okołoporodowej</a:t>
            </a:r>
          </a:p>
          <a:p>
            <a:pPr lvl="0"/>
            <a:r>
              <a:rPr lang="pl-PL" sz="2400" dirty="0"/>
              <a:t>aktywizacja rodziców poprzez funkcjonowanie żłobków i przedszkoli</a:t>
            </a:r>
          </a:p>
          <a:p>
            <a:pPr lvl="0"/>
            <a:r>
              <a:rPr lang="pl-PL" sz="2400" dirty="0"/>
              <a:t>wprowadzenia działań przeciwdziałających przemocy w tym </a:t>
            </a:r>
            <a:br>
              <a:rPr lang="pl-PL" sz="2400" dirty="0"/>
            </a:br>
            <a:r>
              <a:rPr lang="pl-PL" sz="2400" dirty="0"/>
              <a:t>w szczególności wobec dzieci i kobiet.</a:t>
            </a:r>
          </a:p>
          <a:p>
            <a:pPr lvl="0"/>
            <a:endParaRPr lang="pl-PL" sz="2400" dirty="0"/>
          </a:p>
          <a:p>
            <a:pPr lvl="0"/>
            <a:endParaRPr lang="pl-PL" sz="2400" dirty="0"/>
          </a:p>
          <a:p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988512" y="6388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Uzupełnienia zapisów celu I (cz. II)</a:t>
            </a:r>
          </a:p>
        </p:txBody>
      </p:sp>
    </p:spTree>
    <p:extLst>
      <p:ext uri="{BB962C8B-B14F-4D97-AF65-F5344CB8AC3E}">
        <p14:creationId xmlns:p14="http://schemas.microsoft.com/office/powerpoint/2010/main" val="31345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4734" y="400833"/>
            <a:ext cx="10515600" cy="1325563"/>
          </a:xfrm>
        </p:spPr>
        <p:txBody>
          <a:bodyPr/>
          <a:lstStyle/>
          <a:p>
            <a:r>
              <a:rPr lang="pl-PL" b="1" dirty="0"/>
              <a:t>Zmiany w obrębie celu 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1767" y="1450823"/>
            <a:ext cx="10202924" cy="4824557"/>
          </a:xfrm>
        </p:spPr>
        <p:txBody>
          <a:bodyPr>
            <a:normAutofit/>
          </a:bodyPr>
          <a:lstStyle/>
          <a:p>
            <a:r>
              <a:rPr lang="pl-PL" sz="2400" dirty="0"/>
              <a:t>wprowadzenie zapisu podkreślającego włączenie organizacji </a:t>
            </a:r>
            <a:br>
              <a:rPr lang="pl-PL" sz="2400" dirty="0"/>
            </a:br>
            <a:r>
              <a:rPr lang="pl-PL" sz="2400" dirty="0"/>
              <a:t>pozarządowych w realizację funkcji społecznych na obszarze rewitalizacji </a:t>
            </a:r>
          </a:p>
          <a:p>
            <a:r>
              <a:rPr lang="pl-PL" sz="2400" dirty="0"/>
              <a:t>wskazanie rozwoju branży badawczo-rozwojowej w zakresie logistyki,</a:t>
            </a:r>
            <a:br>
              <a:rPr lang="pl-PL" sz="2400" dirty="0"/>
            </a:br>
            <a:r>
              <a:rPr lang="pl-PL" sz="2400" dirty="0"/>
              <a:t>jako integralnego elementu </a:t>
            </a:r>
            <a:r>
              <a:rPr lang="pl-PL" sz="2400" dirty="0" err="1"/>
              <a:t>hubu</a:t>
            </a:r>
            <a:r>
              <a:rPr lang="pl-PL" sz="2400" dirty="0"/>
              <a:t> logistycznego</a:t>
            </a:r>
          </a:p>
          <a:p>
            <a:r>
              <a:rPr lang="pl-PL" sz="2400" dirty="0"/>
              <a:t>rozszerzenie zapisów obszaru „Łódź produkcyjna 2.0” także na sektor usług</a:t>
            </a:r>
          </a:p>
          <a:p>
            <a:r>
              <a:rPr lang="pl-PL" sz="2400" dirty="0"/>
              <a:t>podkreślenie celowości pełnego wykorzystania potencjału turystycznego miasta</a:t>
            </a:r>
          </a:p>
          <a:p>
            <a:r>
              <a:rPr lang="pl-PL" sz="2400" dirty="0"/>
              <a:t>uzupełnienie zapisów o integrację środowiska biznesowego</a:t>
            </a:r>
          </a:p>
          <a:p>
            <a:r>
              <a:rPr lang="pl-PL" sz="2400" dirty="0"/>
              <a:t>uzupełnienie zapisów dot. przedsiębiorczości o spółdzielnie socjalne</a:t>
            </a:r>
          </a:p>
          <a:p>
            <a:r>
              <a:rPr lang="pl-PL" sz="2400" dirty="0"/>
              <a:t>uzupełnienie listy branż kluczowych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4088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pl-PL" b="1" dirty="0"/>
              <a:t>Inne zmiany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5336" y="1487422"/>
            <a:ext cx="9988463" cy="452891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dodatkowe zapisy ułatwiające realizację idei współtworzenia</a:t>
            </a:r>
          </a:p>
          <a:p>
            <a:r>
              <a:rPr lang="pl-PL" dirty="0"/>
              <a:t>wprowadzenie zapisów dot. edukacji regionalnej, w tym z zakresu tożsamości Łodzi jako miasta wielokulturowego, awangardowego, tolerancyjnego czy miasta kobiet oraz tożsamości związanej z architekturą</a:t>
            </a:r>
          </a:p>
          <a:p>
            <a:r>
              <a:rPr lang="pl-PL" dirty="0"/>
              <a:t>rozwinięcie zapisów dot. zielonych technologii i działań, zachowania i pielęgnacji dużych drzew, rozwoju zielonej infrastruktury</a:t>
            </a:r>
          </a:p>
          <a:p>
            <a:r>
              <a:rPr lang="pl-PL" dirty="0"/>
              <a:t>wprowadzenie zapisu dot. rozwoju i popularyzacji czytelnictwa w oparciu </a:t>
            </a:r>
            <a:br>
              <a:rPr lang="pl-PL" dirty="0"/>
            </a:br>
            <a:r>
              <a:rPr lang="pl-PL" dirty="0"/>
              <a:t>o sieć bibliotek</a:t>
            </a:r>
          </a:p>
          <a:p>
            <a:r>
              <a:rPr lang="pl-PL" dirty="0"/>
              <a:t>aktualizacja ram finansowych (połączenie projektów dotyczących ochrony powietrza i obniżania emisji CO</a:t>
            </a:r>
            <a:r>
              <a:rPr lang="pl-PL" baseline="-25000" dirty="0"/>
              <a:t>2</a:t>
            </a:r>
            <a:r>
              <a:rPr lang="pl-PL" dirty="0"/>
              <a:t>)</a:t>
            </a:r>
          </a:p>
          <a:p>
            <a:r>
              <a:rPr lang="pl-PL" dirty="0"/>
              <a:t>uzupełnienie zapisów o infrastrukturę sportu amatorskiego i młodzieżowego</a:t>
            </a:r>
          </a:p>
          <a:p>
            <a:r>
              <a:rPr lang="pl-PL" dirty="0"/>
              <a:t>wprowadzenie na poziomie celów operacyjnych edukacji antydyskryminacyjnej</a:t>
            </a:r>
          </a:p>
          <a:p>
            <a:r>
              <a:rPr lang="pl-PL" dirty="0"/>
              <a:t>wprowadzenie zapisów dotyczących marki miasta</a:t>
            </a:r>
          </a:p>
          <a:p>
            <a:r>
              <a:rPr lang="pl-PL" dirty="0"/>
              <a:t>eliminacja sformułowań i skrótów anglojęzycznych</a:t>
            </a:r>
          </a:p>
          <a:p>
            <a:r>
              <a:rPr lang="pl-PL" dirty="0"/>
              <a:t>wprowadzenie w całym dokumencie języka równościowego</a:t>
            </a:r>
          </a:p>
        </p:txBody>
      </p:sp>
    </p:spTree>
    <p:extLst>
      <p:ext uri="{BB962C8B-B14F-4D97-AF65-F5344CB8AC3E}">
        <p14:creationId xmlns:p14="http://schemas.microsoft.com/office/powerpoint/2010/main" val="1229794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700</Words>
  <Application>Microsoft Office PowerPoint</Application>
  <PresentationFormat>Panoramiczny</PresentationFormat>
  <Paragraphs>66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Zmiany  w projekcie Strategii Rozwoju Miasta Łodzi 2030+  po I etapie konsultacji</vt:lpstr>
      <vt:lpstr>Podsumowanie I etapu konsultacji społecznych</vt:lpstr>
      <vt:lpstr>Podsumowanie I etapu konsultacji społecznych</vt:lpstr>
      <vt:lpstr>Podsumowanie I etapu konsultacji społecznych</vt:lpstr>
      <vt:lpstr>Wprowadzenie zapisów dotykających  bieżących trendów i działań</vt:lpstr>
      <vt:lpstr>Uzupełnienia zapisów celu I (cz. I)</vt:lpstr>
      <vt:lpstr>Prezentacja programu PowerPoint</vt:lpstr>
      <vt:lpstr>Zmiany w obrębie celu II</vt:lpstr>
      <vt:lpstr>Inne zmiany</vt:lpstr>
      <vt:lpstr>Dalsze kroki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projekcie strategii  po I etapie konsultacji</dc:title>
  <dc:creator>Tomasz Bużałek</dc:creator>
  <cp:lastModifiedBy>Sylwia Wyrwicka-Antecka</cp:lastModifiedBy>
  <cp:revision>25</cp:revision>
  <dcterms:created xsi:type="dcterms:W3CDTF">2021-03-05T13:42:02Z</dcterms:created>
  <dcterms:modified xsi:type="dcterms:W3CDTF">2021-04-14T07:06:40Z</dcterms:modified>
</cp:coreProperties>
</file>